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7" r:id="rId3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0" Type="http://schemas.openxmlformats.org/officeDocument/2006/relationships/slide" Target="slides/slide19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81.xml"/><Relationship Id="rId2" Type="http://schemas.openxmlformats.org/officeDocument/2006/relationships/image" Target="../media/image361.jpeg"/><Relationship Id="rId3" Type="http://schemas.openxmlformats.org/officeDocument/2006/relationships/image" Target="../media/image362.png"/><Relationship Id="rId4" Type="http://schemas.openxmlformats.org/officeDocument/2006/relationships/image" Target="../media/image363.png"/><Relationship Id="rId5" Type="http://schemas.openxmlformats.org/officeDocument/2006/relationships/image" Target="../media/image364.jpeg"/><Relationship Id="rId6" Type="http://schemas.openxmlformats.org/officeDocument/2006/relationships/image" Target="../media/image365.jpeg"/><Relationship Id="rId7" Type="http://schemas.openxmlformats.org/officeDocument/2006/relationships/image" Target="../media/image366.jpeg"/><Relationship Id="rId8" Type="http://schemas.openxmlformats.org/officeDocument/2006/relationships/image" Target="../media/image367.jpeg"/></Relationships>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F884C24B-6568-37CB-EF4B-6137F3E69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762000" cy="685800"/>
          </a:xfrm>
          <a:prstGeom prst="rect">
            <a:avLst/>
          </a:prstGeom>
          <a:blipFill dpi="0" rotWithShape="0">
            <a:blip r:embed="rId2"/>
            <a:srcRect/>
            <a:tile tx="0" ty="0" sx="100000" sy="100000" flip="none" algn="tl"/>
          </a:blipFill>
        </p:spPr>
      </p:pic>
      <p:sp>
        <p:nvSpPr>
          <p:cNvPr id="47107" name="Rectangle 3">
            <a:extLst>
              <a:ext uri="{FF2B5EF4-FFF2-40B4-BE49-F238E27FC236}">
                <a16:creationId xmlns:a16="http://schemas.microsoft.com/office/drawing/2014/main" id="{49D297C6-E2F7-AC00-4DB7-D04FC8A7FF76}"/>
              </a:ext>
            </a:extLst>
          </p:cNvPr>
          <p:cNvSpPr>
            <a:spLocks noChangeArrowheads="1"/>
          </p:cNvSpPr>
          <p:nvPr/>
        </p:nvSpPr>
        <p:spPr bwMode="auto">
          <a:xfrm>
            <a:off x="1219200" y="304800"/>
            <a:ext cx="66294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Volcanic Ash Detection Capabilities From GOES-R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Based on Experiments Using NASA MODerate Resolution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Imaging Spectroradiometer (MODIS) Data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Gary P. Ellrod </a:t>
            </a:r>
            <a:r>
              <a:rPr kumimoji="0" lang="en-US" altLang="zh-CN" sz="16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and Jung-Sun Im</a:t>
            </a:r>
            <a:r>
              <a:rPr kumimoji="0" lang="en-US" altLang="zh-CN" sz="16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NOAA/NESDIS, Camp Springs, MD       </a:t>
            </a:r>
            <a:r>
              <a:rPr kumimoji="0" lang="en-US" altLang="zh-CN" sz="12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I.M.Systems Group, Camp Springs, MD</a:t>
            </a:r>
          </a:p>
        </p:txBody>
      </p:sp>
      <p:pic>
        <p:nvPicPr>
          <p:cNvPr id="47108" name="Picture 4">
            <a:extLst>
              <a:ext uri="{FF2B5EF4-FFF2-40B4-BE49-F238E27FC236}">
                <a16:creationId xmlns:a16="http://schemas.microsoft.com/office/drawing/2014/main" id="{90EA064F-F63B-0BA7-E172-CF8CBC99C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7600" y="1276350"/>
            <a:ext cx="3756025" cy="2719388"/>
          </a:xfrm>
          <a:prstGeom prst="rect">
            <a:avLst/>
          </a:prstGeom>
          <a:blipFill dpi="0" rotWithShape="0">
            <a:blip r:embed="rId2"/>
            <a:srcRect/>
            <a:tile tx="0" ty="0" sx="100000" sy="100000" flip="none" algn="tl"/>
          </a:blipFill>
        </p:spPr>
      </p:pic>
      <p:pic>
        <p:nvPicPr>
          <p:cNvPr id="47109" name="Picture 5">
            <a:extLst>
              <a:ext uri="{FF2B5EF4-FFF2-40B4-BE49-F238E27FC236}">
                <a16:creationId xmlns:a16="http://schemas.microsoft.com/office/drawing/2014/main" id="{46B973F9-2BEB-6FC1-5761-E5BF5AE65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0" y="1428750"/>
            <a:ext cx="3756025" cy="2719388"/>
          </a:xfrm>
          <a:prstGeom prst="rect">
            <a:avLst/>
          </a:prstGeom>
          <a:blipFill dpi="0" rotWithShape="0">
            <a:blip r:embed="rId2"/>
            <a:srcRect/>
            <a:tile tx="0" ty="0" sx="100000" sy="100000" flip="none" algn="tl"/>
          </a:blipFill>
        </p:spPr>
      </p:pic>
      <p:pic>
        <p:nvPicPr>
          <p:cNvPr id="47110" name="Picture 6">
            <a:extLst>
              <a:ext uri="{FF2B5EF4-FFF2-40B4-BE49-F238E27FC236}">
                <a16:creationId xmlns:a16="http://schemas.microsoft.com/office/drawing/2014/main" id="{2D0256F8-24E8-48B8-11E4-D04ADFCB7C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376238"/>
            <a:ext cx="838200" cy="606425"/>
          </a:xfrm>
          <a:prstGeom prst="rect">
            <a:avLst/>
          </a:prstGeom>
          <a:blipFill dpi="0" rotWithShape="0">
            <a:blip r:embed="rId2"/>
            <a:srcRect/>
            <a:tile tx="0" ty="0" sx="100000" sy="100000" flip="none" algn="tl"/>
          </a:blipFill>
        </p:spPr>
      </p:pic>
      <p:pic>
        <p:nvPicPr>
          <p:cNvPr id="47111" name="Picture 7">
            <a:extLst>
              <a:ext uri="{FF2B5EF4-FFF2-40B4-BE49-F238E27FC236}">
                <a16:creationId xmlns:a16="http://schemas.microsoft.com/office/drawing/2014/main" id="{D962C557-22BA-106F-08AF-9A9171B06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724400"/>
            <a:ext cx="3971925" cy="1336675"/>
          </a:xfrm>
          <a:prstGeom prst="rect">
            <a:avLst/>
          </a:prstGeom>
          <a:noFill/>
          <a:extLst>
            <a:ext uri="{909E8E84-426E-40DD-AFC4-6F175D3DCCD1}">
              <a14:hiddenFill xmlns:a14="http://schemas.microsoft.com/office/drawing/2010/main">
                <a:solidFill>
                  <a:srgbClr val="FFFFFF"/>
                </a:solidFill>
              </a14:hiddenFill>
            </a:ext>
          </a:extLst>
        </p:spPr>
      </p:pic>
      <p:pic>
        <p:nvPicPr>
          <p:cNvPr id="47112" name="Picture 8">
            <a:extLst>
              <a:ext uri="{FF2B5EF4-FFF2-40B4-BE49-F238E27FC236}">
                <a16:creationId xmlns:a16="http://schemas.microsoft.com/office/drawing/2014/main" id="{AAB5091C-4BC1-AB9B-0D82-7946C6FAFD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4648200"/>
            <a:ext cx="1189038" cy="1600200"/>
          </a:xfrm>
          <a:prstGeom prst="rect">
            <a:avLst/>
          </a:prstGeom>
          <a:noFill/>
          <a:extLst>
            <a:ext uri="{909E8E84-426E-40DD-AFC4-6F175D3DCCD1}">
              <a14:hiddenFill xmlns:a14="http://schemas.microsoft.com/office/drawing/2010/main">
                <a:solidFill>
                  <a:srgbClr val="FFFFFF"/>
                </a:solidFill>
              </a14:hiddenFill>
            </a:ext>
          </a:extLst>
        </p:spPr>
      </p:pic>
      <p:sp>
        <p:nvSpPr>
          <p:cNvPr id="47113" name="Text Box 9">
            <a:extLst>
              <a:ext uri="{FF2B5EF4-FFF2-40B4-BE49-F238E27FC236}">
                <a16:creationId xmlns:a16="http://schemas.microsoft.com/office/drawing/2014/main" id="{51585B4C-FA3E-BC58-8C41-CD506F61144F}"/>
              </a:ext>
            </a:extLst>
          </p:cNvPr>
          <p:cNvSpPr txBox="1">
            <a:spLocks noChangeArrowheads="1"/>
          </p:cNvSpPr>
          <p:nvPr/>
        </p:nvSpPr>
        <p:spPr bwMode="auto">
          <a:xfrm>
            <a:off x="3209925" y="6096000"/>
            <a:ext cx="34147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MODIS </a:t>
            </a: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3-band IR</a:t>
            </a:r>
            <a:r>
              <a:rPr kumimoji="0" lang="en-US" altLang="zh-CN" sz="1400" b="0"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                </a:t>
            </a:r>
            <a:r>
              <a:rPr kumimoji="0" lang="en-US" altLang="zh-CN" sz="1400" b="1"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GOES-10 </a:t>
            </a: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3-band IR</a:t>
            </a:r>
            <a:endParaRPr kumimoji="0" lang="en-US" altLang="zh-CN" sz="1400" b="0"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endParaRPr>
          </a:p>
        </p:txBody>
      </p:sp>
      <p:sp>
        <p:nvSpPr>
          <p:cNvPr id="47114" name="Text Box 10">
            <a:extLst>
              <a:ext uri="{FF2B5EF4-FFF2-40B4-BE49-F238E27FC236}">
                <a16:creationId xmlns:a16="http://schemas.microsoft.com/office/drawing/2014/main" id="{B2492660-AB9F-01DE-0E50-5721CE8C3A20}"/>
              </a:ext>
            </a:extLst>
          </p:cNvPr>
          <p:cNvSpPr txBox="1">
            <a:spLocks noChangeArrowheads="1"/>
          </p:cNvSpPr>
          <p:nvPr/>
        </p:nvSpPr>
        <p:spPr bwMode="auto">
          <a:xfrm>
            <a:off x="7315200" y="6356350"/>
            <a:ext cx="1265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Cleveland eruption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23 Feb 2001</a:t>
            </a:r>
          </a:p>
        </p:txBody>
      </p:sp>
      <p:pic>
        <p:nvPicPr>
          <p:cNvPr id="47115" name="Picture 11">
            <a:extLst>
              <a:ext uri="{FF2B5EF4-FFF2-40B4-BE49-F238E27FC236}">
                <a16:creationId xmlns:a16="http://schemas.microsoft.com/office/drawing/2014/main" id="{C08EC203-AE6A-E738-AF1C-25B677535F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057400"/>
            <a:ext cx="28194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7116" name="Rectangle 12">
            <a:extLst>
              <a:ext uri="{FF2B5EF4-FFF2-40B4-BE49-F238E27FC236}">
                <a16:creationId xmlns:a16="http://schemas.microsoft.com/office/drawing/2014/main" id="{12EE8B54-B996-4C4F-2FC5-BF9B1E438B93}"/>
              </a:ext>
            </a:extLst>
          </p:cNvPr>
          <p:cNvSpPr>
            <a:spLocks noGrp="1" noChangeArrowheads="1"/>
          </p:cNvSpPr>
          <p:nvPr>
            <p:ph type="body" sz="half" idx="1"/>
          </p:nvPr>
        </p:nvSpPr>
        <p:spPr>
          <a:xfrm>
            <a:off x="3421063" y="2397125"/>
            <a:ext cx="4892675" cy="2216150"/>
          </a:xfrm>
        </p:spPr>
        <p:txBody>
          <a:bodyPr/>
          <a:lstStyle/>
          <a:p>
            <a:pPr>
              <a:lnSpc>
                <a:spcPct val="80000"/>
              </a:lnSpc>
            </a:pPr>
            <a:r>
              <a:rPr lang="en-US" altLang="zh-CN" sz="1600" b="1">
                <a:ea typeface="宋体" panose="02010600030101010101" pitchFamily="2" charset="-122"/>
              </a:rPr>
              <a:t>MODIS has many of the proposed GOES-R spectral bands at 1 km resolution</a:t>
            </a:r>
          </a:p>
          <a:p>
            <a:pPr>
              <a:lnSpc>
                <a:spcPct val="80000"/>
              </a:lnSpc>
            </a:pPr>
            <a:r>
              <a:rPr lang="en-US" altLang="zh-CN" sz="1600" b="1">
                <a:ea typeface="宋体" panose="02010600030101010101" pitchFamily="2" charset="-122"/>
              </a:rPr>
              <a:t>Our poster shows</a:t>
            </a:r>
            <a:r>
              <a:rPr lang="en-US" altLang="zh-CN" sz="1600">
                <a:ea typeface="宋体" panose="02010600030101010101" pitchFamily="2" charset="-122"/>
              </a:rPr>
              <a:t>:</a:t>
            </a:r>
          </a:p>
          <a:p>
            <a:pPr lvl="1">
              <a:lnSpc>
                <a:spcPct val="80000"/>
              </a:lnSpc>
            </a:pPr>
            <a:r>
              <a:rPr lang="en-US" altLang="zh-CN" sz="1400">
                <a:ea typeface="宋体" panose="02010600030101010101" pitchFamily="2" charset="-122"/>
              </a:rPr>
              <a:t>Potential GOES-R volcanic ash detection capabilities using MODIS Infrared (IR), visible, and near-IR data</a:t>
            </a:r>
          </a:p>
          <a:p>
            <a:pPr lvl="1">
              <a:lnSpc>
                <a:spcPct val="80000"/>
              </a:lnSpc>
            </a:pPr>
            <a:r>
              <a:rPr lang="en-US" altLang="zh-CN" sz="1400">
                <a:ea typeface="宋体" panose="02010600030101010101" pitchFamily="2" charset="-122"/>
              </a:rPr>
              <a:t>Comparisons of simulated GOES-R products with current GOES and AVHRR</a:t>
            </a:r>
          </a:p>
          <a:p>
            <a:pPr lvl="1">
              <a:lnSpc>
                <a:spcPct val="80000"/>
              </a:lnSpc>
            </a:pPr>
            <a:r>
              <a:rPr lang="en-US" altLang="zh-CN" sz="1400">
                <a:ea typeface="宋体" panose="02010600030101010101" pitchFamily="2" charset="-122"/>
              </a:rPr>
              <a:t>Examples for eruptions of Cleveland, Popocatepetl, Tungurahua, and Ruang </a:t>
            </a:r>
          </a:p>
        </p:txBody>
      </p:sp>
      <p:pic>
        <p:nvPicPr>
          <p:cNvPr id="47117" name="Picture 13">
            <a:extLst>
              <a:ext uri="{FF2B5EF4-FFF2-40B4-BE49-F238E27FC236}">
                <a16:creationId xmlns:a16="http://schemas.microsoft.com/office/drawing/2014/main" id="{5A00EBD5-52CC-A82C-BA66-B12926137638}"/>
              </a:ext>
            </a:extLst>
          </p:cNvPr>
          <p:cNvPicPr>
            <a:picLocks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457200" y="4724400"/>
            <a:ext cx="1981200" cy="1489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18" name="Text Box 14">
            <a:extLst>
              <a:ext uri="{FF2B5EF4-FFF2-40B4-BE49-F238E27FC236}">
                <a16:creationId xmlns:a16="http://schemas.microsoft.com/office/drawing/2014/main" id="{870D6927-AEE2-6F06-BEF3-9D7316CEDF47}"/>
              </a:ext>
            </a:extLst>
          </p:cNvPr>
          <p:cNvSpPr txBox="1">
            <a:spLocks noChangeArrowheads="1"/>
          </p:cNvSpPr>
          <p:nvPr/>
        </p:nvSpPr>
        <p:spPr bwMode="auto">
          <a:xfrm>
            <a:off x="304800" y="6248400"/>
            <a:ext cx="21748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Popocatepetl, Mexico, 19 Dec 2000</a:t>
            </a:r>
          </a:p>
        </p:txBody>
      </p:sp>
      <p:sp>
        <p:nvSpPr>
          <p:cNvPr id="47119" name="Text Box 15">
            <a:extLst>
              <a:ext uri="{FF2B5EF4-FFF2-40B4-BE49-F238E27FC236}">
                <a16:creationId xmlns:a16="http://schemas.microsoft.com/office/drawing/2014/main" id="{F98EA866-3435-84F4-A637-5C9E83728064}"/>
              </a:ext>
            </a:extLst>
          </p:cNvPr>
          <p:cNvSpPr txBox="1">
            <a:spLocks noChangeArrowheads="1"/>
          </p:cNvSpPr>
          <p:nvPr/>
        </p:nvSpPr>
        <p:spPr bwMode="auto">
          <a:xfrm>
            <a:off x="228600" y="4343400"/>
            <a:ext cx="2990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Ash cloud from Mt. Cleveland eruption, 19 Feb ‘01</a:t>
            </a:r>
          </a:p>
        </p:txBody>
      </p:sp>
      <p:sp>
        <p:nvSpPr>
          <p:cNvPr id="47120" name="Line 16">
            <a:extLst>
              <a:ext uri="{FF2B5EF4-FFF2-40B4-BE49-F238E27FC236}">
                <a16:creationId xmlns:a16="http://schemas.microsoft.com/office/drawing/2014/main" id="{81484FB3-0DFC-F8CE-CA3C-0D3CAD99610C}"/>
              </a:ext>
            </a:extLst>
          </p:cNvPr>
          <p:cNvSpPr>
            <a:spLocks noChangeShapeType="1"/>
          </p:cNvSpPr>
          <p:nvPr/>
        </p:nvSpPr>
        <p:spPr bwMode="auto">
          <a:xfrm>
            <a:off x="838200" y="1752600"/>
            <a:ext cx="7315200" cy="0"/>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